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82" r:id="rId4"/>
    <p:sldId id="283" r:id="rId5"/>
    <p:sldId id="292" r:id="rId6"/>
    <p:sldId id="291" r:id="rId7"/>
    <p:sldId id="293" r:id="rId8"/>
    <p:sldId id="302" r:id="rId9"/>
    <p:sldId id="310" r:id="rId10"/>
    <p:sldId id="308" r:id="rId11"/>
    <p:sldId id="298" r:id="rId12"/>
    <p:sldId id="305" r:id="rId13"/>
    <p:sldId id="295" r:id="rId14"/>
    <p:sldId id="307" r:id="rId15"/>
    <p:sldId id="300" r:id="rId16"/>
    <p:sldId id="306" r:id="rId17"/>
    <p:sldId id="312" r:id="rId18"/>
    <p:sldId id="284" r:id="rId19"/>
    <p:sldId id="311" r:id="rId20"/>
    <p:sldId id="285" r:id="rId21"/>
    <p:sldId id="313" r:id="rId22"/>
    <p:sldId id="296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289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Planejamento</a:t>
            </a:r>
          </a:p>
          <a:p>
            <a:pPr>
              <a:defRPr/>
            </a:pPr>
            <a:r>
              <a:rPr lang="pt-BR" sz="1400" dirty="0"/>
              <a:t>Esperado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8C-42DB-8846-42D7375EAC9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7C8C-42DB-8846-42D7375EAC9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AF63785-4581-42F5-910C-86F8D9CF876C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 dirty="0"/>
                      <a:t> </a:t>
                    </a:r>
                    <a:fld id="{64510F8E-FCA8-4639-B00D-69782544E97C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2CAFDDF-7621-47E1-B6DA-CF3AED433A11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54B04752-6A82-420D-89EB-F8584C3642CC}" type="PERCENTAGE">
                      <a:rPr lang="en-US" baseline="0"/>
                      <a:pPr/>
                      <a:t>[PORCENTAGEM]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AE082DC-675E-4755-B15B-FDA49647706C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77ABFD6-7E94-4F49-95C2-BE7A94776968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C8C-42DB-8846-42D7375EAC9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7864A2C-C188-475F-B96B-2BCD7557BCF0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C8C-42DB-8846-42D7375EAC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Ideias</c:v>
                </c:pt>
                <c:pt idx="1">
                  <c:v>App</c:v>
                </c:pt>
                <c:pt idx="2">
                  <c:v>Motor</c:v>
                </c:pt>
                <c:pt idx="3">
                  <c:v>Estrutura</c:v>
                </c:pt>
                <c:pt idx="4">
                  <c:v>Periféricos</c:v>
                </c:pt>
                <c:pt idx="5">
                  <c:v>Montagem</c:v>
                </c:pt>
                <c:pt idx="6">
                  <c:v>Ajustes</c:v>
                </c:pt>
              </c:strCache>
            </c:strRef>
          </c:cat>
          <c:val>
            <c:numRef>
              <c:f>Sheet1!$B$2:$B$8</c:f>
              <c:numCache>
                <c:formatCode>"R$"\ #,##0</c:formatCode>
                <c:ptCount val="7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Planejamento</a:t>
            </a:r>
          </a:p>
          <a:p>
            <a:pPr>
              <a:defRPr/>
            </a:pPr>
            <a:r>
              <a:rPr lang="pt-BR" sz="1400" dirty="0"/>
              <a:t>Esperado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8C-42DB-8846-42D7375EAC9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7C8C-42DB-8846-42D7375EAC9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AF63785-4581-42F5-910C-86F8D9CF876C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 dirty="0"/>
                      <a:t> </a:t>
                    </a:r>
                    <a:fld id="{64510F8E-FCA8-4639-B00D-69782544E97C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2CAFDDF-7621-47E1-B6DA-CF3AED433A11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54B04752-6A82-420D-89EB-F8584C3642CC}" type="PERCENTAGE">
                      <a:rPr lang="en-US" baseline="0"/>
                      <a:pPr/>
                      <a:t>[PORCENTAGEM]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AE082DC-675E-4755-B15B-FDA49647706C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77ABFD6-7E94-4F49-95C2-BE7A94776968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C8C-42DB-8846-42D7375EAC9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7864A2C-C188-475F-B96B-2BCD7557BCF0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C8C-42DB-8846-42D7375EAC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Ideias</c:v>
                </c:pt>
                <c:pt idx="1">
                  <c:v>App</c:v>
                </c:pt>
                <c:pt idx="2">
                  <c:v>Motor</c:v>
                </c:pt>
                <c:pt idx="3">
                  <c:v>Estrutura</c:v>
                </c:pt>
                <c:pt idx="4">
                  <c:v>Periféricos</c:v>
                </c:pt>
                <c:pt idx="5">
                  <c:v>Montagem</c:v>
                </c:pt>
                <c:pt idx="6">
                  <c:v>Ajustes</c:v>
                </c:pt>
              </c:strCache>
            </c:strRef>
          </c:cat>
          <c:val>
            <c:numRef>
              <c:f>Sheet1!$B$2:$B$8</c:f>
              <c:numCache>
                <c:formatCode>"R$"\ #,##0</c:formatCode>
                <c:ptCount val="7"/>
                <c:pt idx="0">
                  <c:v>4</c:v>
                </c:pt>
                <c:pt idx="1">
                  <c:v>10</c:v>
                </c:pt>
                <c:pt idx="2">
                  <c:v>8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B546F5-B68F-4573-9551-2F602A99DA7B}" type="datetime1">
              <a:rPr lang="pt-BR" smtClean="0"/>
              <a:t>13/12/2018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CCE05-3D42-4001-BDBD-95E1D9C23CBC}" type="datetime1">
              <a:rPr lang="pt-BR" smtClean="0"/>
              <a:pPr/>
              <a:t>13/12/2018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167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486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6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436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440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6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616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3881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634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471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1" name="Forma Livre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3" name="Forma Liv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4" name="Forma Liv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5" name="Forma Livre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pt-BR" dirty="0"/>
              <a:t>Insira sua legenda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D:\Aplicada\Manual_Goodie.pdf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gif"/><Relationship Id="rId7" Type="http://schemas.openxmlformats.org/officeDocument/2006/relationships/image" Target="../media/image22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ço Reservado para Imagem 29">
            <a:extLst>
              <a:ext uri="{FF2B5EF4-FFF2-40B4-BE49-F238E27FC236}">
                <a16:creationId xmlns:a16="http://schemas.microsoft.com/office/drawing/2014/main" id="{5041389A-C8F0-4AA9-BB02-8E92A797B1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914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356562-A531-40D7-9427-FA600C636399}"/>
              </a:ext>
            </a:extLst>
          </p:cNvPr>
          <p:cNvSpPr txBox="1"/>
          <p:nvPr/>
        </p:nvSpPr>
        <p:spPr>
          <a:xfrm>
            <a:off x="-24880" y="6174767"/>
            <a:ext cx="18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Equipe                   :</a:t>
            </a:r>
            <a:endParaRPr lang="pt-BR" sz="1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65FF553-0730-4919-9C4B-AB1D0DC43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4" t="14013" r="6392" b="33349"/>
          <a:stretch/>
        </p:blipFill>
        <p:spPr>
          <a:xfrm>
            <a:off x="730271" y="6166780"/>
            <a:ext cx="947114" cy="35618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CB18AC5-698B-454E-8A25-15B34F3E090F}"/>
              </a:ext>
            </a:extLst>
          </p:cNvPr>
          <p:cNvSpPr txBox="1"/>
          <p:nvPr/>
        </p:nvSpPr>
        <p:spPr>
          <a:xfrm>
            <a:off x="0" y="6477392"/>
            <a:ext cx="5243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/>
              <a:t>Gustavo Henrique, </a:t>
            </a:r>
            <a:r>
              <a:rPr lang="pt-BR" sz="1600" i="1" dirty="0" err="1"/>
              <a:t>Nil</a:t>
            </a:r>
            <a:r>
              <a:rPr lang="pt-BR" sz="1600" i="1" dirty="0"/>
              <a:t> Vinicius, Samuel Souza</a:t>
            </a:r>
            <a:r>
              <a:rPr lang="pt-BR" sz="1600" dirty="0"/>
              <a:t>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DFBBCF8-D1FE-4263-B04B-D11EF6F34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4" t="14013" r="6392" b="33349"/>
          <a:stretch/>
        </p:blipFill>
        <p:spPr>
          <a:xfrm>
            <a:off x="-93460" y="3811171"/>
            <a:ext cx="5450320" cy="20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/>
          <a:lstStyle/>
          <a:p>
            <a:pPr rtl="0"/>
            <a:r>
              <a:rPr lang="pt-BR" dirty="0"/>
              <a:t>Riscos Esperados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i="1" dirty="0"/>
              <a:t>“Tentamos listar todos os riscos possíveis antes de iniciarmos o projeto.”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77192B-1A4F-4572-B59F-EB43F716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A3EDED9-05C7-4320-86AE-94D332462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84529"/>
              </p:ext>
            </p:extLst>
          </p:nvPr>
        </p:nvGraphicFramePr>
        <p:xfrm>
          <a:off x="968867" y="1793796"/>
          <a:ext cx="9835983" cy="340412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540908">
                  <a:extLst>
                    <a:ext uri="{9D8B030D-6E8A-4147-A177-3AD203B41FA5}">
                      <a16:colId xmlns:a16="http://schemas.microsoft.com/office/drawing/2014/main" val="902259476"/>
                    </a:ext>
                  </a:extLst>
                </a:gridCol>
                <a:gridCol w="866860">
                  <a:extLst>
                    <a:ext uri="{9D8B030D-6E8A-4147-A177-3AD203B41FA5}">
                      <a16:colId xmlns:a16="http://schemas.microsoft.com/office/drawing/2014/main" val="224468692"/>
                    </a:ext>
                  </a:extLst>
                </a:gridCol>
                <a:gridCol w="898323">
                  <a:extLst>
                    <a:ext uri="{9D8B030D-6E8A-4147-A177-3AD203B41FA5}">
                      <a16:colId xmlns:a16="http://schemas.microsoft.com/office/drawing/2014/main" val="3130314725"/>
                    </a:ext>
                  </a:extLst>
                </a:gridCol>
                <a:gridCol w="1269369">
                  <a:extLst>
                    <a:ext uri="{9D8B030D-6E8A-4147-A177-3AD203B41FA5}">
                      <a16:colId xmlns:a16="http://schemas.microsoft.com/office/drawing/2014/main" val="2446151615"/>
                    </a:ext>
                  </a:extLst>
                </a:gridCol>
                <a:gridCol w="4260523">
                  <a:extLst>
                    <a:ext uri="{9D8B030D-6E8A-4147-A177-3AD203B41FA5}">
                      <a16:colId xmlns:a16="http://schemas.microsoft.com/office/drawing/2014/main" val="1145712836"/>
                    </a:ext>
                  </a:extLst>
                </a:gridCol>
              </a:tblGrid>
              <a:tr h="4100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Risco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Ação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Descrição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43034"/>
                  </a:ext>
                </a:extLst>
              </a:tr>
              <a:tr h="7446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Indisponibilidade do auxilio para a montagem da estrutura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B050"/>
                          </a:solidFill>
                          <a:effectLst/>
                        </a:rPr>
                        <a:t>BAIXO</a:t>
                      </a:r>
                      <a:endParaRPr lang="pt-BR" sz="1200" b="1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MÉDIO</a:t>
                      </a:r>
                      <a:endParaRPr lang="pt-BR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Transferir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Montagem da estrutura transferida para Nil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446383"/>
                  </a:ext>
                </a:extLst>
              </a:tr>
              <a:tr h="749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Queima de componentes 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accent6"/>
                          </a:solidFill>
                          <a:effectLst/>
                        </a:rPr>
                        <a:t>ALTA</a:t>
                      </a:r>
                      <a:endParaRPr lang="pt-BR" sz="1200" b="1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BAIXO</a:t>
                      </a:r>
                      <a:endParaRPr lang="pt-BR" sz="12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Mitigar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Mais e mais intensas verificações anteriores aos testes 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676765"/>
                  </a:ext>
                </a:extLst>
              </a:tr>
              <a:tr h="749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Problemas na impressão 3D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FF0000"/>
                          </a:solidFill>
                          <a:effectLst/>
                        </a:rPr>
                        <a:t>ALTA</a:t>
                      </a:r>
                      <a:endParaRPr lang="pt-BR" sz="12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BAIXO</a:t>
                      </a:r>
                      <a:endParaRPr lang="pt-BR" sz="12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Aceitar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Correções no objeto seriam feitas manualmente após a obtenção deste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596518"/>
                  </a:ext>
                </a:extLst>
              </a:tr>
              <a:tr h="749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Preço de custo mais alto do que o esperado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BAIXA</a:t>
                      </a:r>
                      <a:endParaRPr lang="pt-BR" sz="12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FF0000"/>
                          </a:solidFill>
                          <a:effectLst/>
                        </a:rPr>
                        <a:t>ALTA</a:t>
                      </a:r>
                      <a:endParaRPr lang="pt-BR" sz="12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Evitar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Sempre realizar as compras necessárias com o menor custo </a:t>
                      </a:r>
                      <a:r>
                        <a:rPr lang="pt-BR" sz="1100" dirty="0" err="1">
                          <a:effectLst/>
                        </a:rPr>
                        <a:t>possivel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714426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8D7A0653-1078-4951-A08A-CC099EEB9BA5}"/>
              </a:ext>
            </a:extLst>
          </p:cNvPr>
          <p:cNvSpPr txBox="1"/>
          <p:nvPr/>
        </p:nvSpPr>
        <p:spPr>
          <a:xfrm>
            <a:off x="968867" y="5840668"/>
            <a:ext cx="996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*P – Probabilidade; I – Impacto. </a:t>
            </a:r>
          </a:p>
        </p:txBody>
      </p:sp>
    </p:spTree>
    <p:extLst>
      <p:ext uri="{BB962C8B-B14F-4D97-AF65-F5344CB8AC3E}">
        <p14:creationId xmlns:p14="http://schemas.microsoft.com/office/powerpoint/2010/main" val="336143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/>
          <a:lstStyle/>
          <a:p>
            <a:pPr rtl="0"/>
            <a:r>
              <a:rPr lang="pt-BR" dirty="0"/>
              <a:t>Custo Esperado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i="1" dirty="0"/>
              <a:t>“O objetivo era construir um alimentador acessível a todos.”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77192B-1A4F-4572-B59F-EB43F716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295BB38-BEC0-42FF-8147-32C6136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28556"/>
              </p:ext>
            </p:extLst>
          </p:nvPr>
        </p:nvGraphicFramePr>
        <p:xfrm>
          <a:off x="533400" y="1465351"/>
          <a:ext cx="10896600" cy="432073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506968">
                  <a:extLst>
                    <a:ext uri="{9D8B030D-6E8A-4147-A177-3AD203B41FA5}">
                      <a16:colId xmlns:a16="http://schemas.microsoft.com/office/drawing/2014/main" val="240975482"/>
                    </a:ext>
                  </a:extLst>
                </a:gridCol>
                <a:gridCol w="2277555">
                  <a:extLst>
                    <a:ext uri="{9D8B030D-6E8A-4147-A177-3AD203B41FA5}">
                      <a16:colId xmlns:a16="http://schemas.microsoft.com/office/drawing/2014/main" val="1428423153"/>
                    </a:ext>
                  </a:extLst>
                </a:gridCol>
                <a:gridCol w="1746660">
                  <a:extLst>
                    <a:ext uri="{9D8B030D-6E8A-4147-A177-3AD203B41FA5}">
                      <a16:colId xmlns:a16="http://schemas.microsoft.com/office/drawing/2014/main" val="4177074035"/>
                    </a:ext>
                  </a:extLst>
                </a:gridCol>
                <a:gridCol w="1355517">
                  <a:extLst>
                    <a:ext uri="{9D8B030D-6E8A-4147-A177-3AD203B41FA5}">
                      <a16:colId xmlns:a16="http://schemas.microsoft.com/office/drawing/2014/main" val="212507542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891719374"/>
                    </a:ext>
                  </a:extLst>
                </a:gridCol>
              </a:tblGrid>
              <a:tr h="7868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Componentes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Quantidade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Custo Unitário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(R$)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Custo do Item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(R$)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Observações*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654592"/>
                  </a:ext>
                </a:extLst>
              </a:tr>
              <a:tr h="6594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Arduino*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15,00 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15,00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No caso de danos não poderíamos comprar um de mesmo preço 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5678824"/>
                  </a:ext>
                </a:extLst>
              </a:tr>
              <a:tr h="3030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Led alto brilho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Loja Física 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959199"/>
                  </a:ext>
                </a:extLst>
              </a:tr>
              <a:tr h="262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Sensor infravermelho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3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1,50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4,50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Loja Física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279302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Parafuso de Arquimedes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20,00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20,00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Será feito em impressora 3D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5559525"/>
                  </a:ext>
                </a:extLst>
              </a:tr>
              <a:tr h="262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Placa MDF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10,00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50,00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Loja Física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449760"/>
                  </a:ext>
                </a:extLst>
              </a:tr>
              <a:tr h="262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Placa de acrílico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15,00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15,00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Loja Física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257351"/>
                  </a:ext>
                </a:extLst>
              </a:tr>
              <a:tr h="262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Motor*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10,00 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10,00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Temos 4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563257"/>
                  </a:ext>
                </a:extLst>
              </a:tr>
              <a:tr h="262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Parafusos e Afins*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25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Centavos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Loja Física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726945"/>
                  </a:ext>
                </a:extLst>
              </a:tr>
              <a:tr h="262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Placa de Circuito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15,00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15,00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Loja Física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3089751"/>
                  </a:ext>
                </a:extLst>
              </a:tr>
              <a:tr h="439640">
                <a:tc gridSpan="3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Custo Total 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 136,00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 Valor estimado aproximado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4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Espaço reservado para imagem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orma Livre 5" descr="Ênfase vazia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1" name="Caixa de texto 30" descr="Ênfase de sinalizador para título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1" name="Triângulos Isósceles 20" descr="Ênfase de sombra para título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>
              <a:lnSpc>
                <a:spcPts val="5400"/>
              </a:lnSpc>
            </a:pPr>
            <a:r>
              <a:rPr lang="pt-BR" dirty="0"/>
              <a:t>Resultado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9754" y="3492012"/>
            <a:ext cx="4132524" cy="1191955"/>
          </a:xfrm>
        </p:spPr>
        <p:txBody>
          <a:bodyPr rtlCol="0"/>
          <a:lstStyle/>
          <a:p>
            <a:pPr algn="ctr" rtl="0"/>
            <a:r>
              <a:rPr lang="pt-BR" sz="2000" i="1" dirty="0"/>
              <a:t>“Embora vários imprevistos tenham ocorrido, o resultado foi satisfatório.”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5B1061-3A05-4D7C-A6E1-C875B4CCB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Tempo das Tarefas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dirty="0"/>
              <a:t>Seguido</a:t>
            </a:r>
          </a:p>
        </p:txBody>
      </p:sp>
      <p:graphicFrame>
        <p:nvGraphicFramePr>
          <p:cNvPr id="7" name="Gráfico 6" title="Espaço reservado para gráfico de receita bruta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940634"/>
              </p:ext>
            </p:extLst>
          </p:nvPr>
        </p:nvGraphicFramePr>
        <p:xfrm>
          <a:off x="8464679" y="864000"/>
          <a:ext cx="2862684" cy="459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3FF215-7525-4A74-BD5B-E39E29218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4BD1864-E1BB-4BBF-9560-AA6721394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76343"/>
              </p:ext>
            </p:extLst>
          </p:nvPr>
        </p:nvGraphicFramePr>
        <p:xfrm>
          <a:off x="322852" y="2521444"/>
          <a:ext cx="7480553" cy="1815111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262842">
                  <a:extLst>
                    <a:ext uri="{9D8B030D-6E8A-4147-A177-3AD203B41FA5}">
                      <a16:colId xmlns:a16="http://schemas.microsoft.com/office/drawing/2014/main" val="2073932986"/>
                    </a:ext>
                  </a:extLst>
                </a:gridCol>
                <a:gridCol w="670065">
                  <a:extLst>
                    <a:ext uri="{9D8B030D-6E8A-4147-A177-3AD203B41FA5}">
                      <a16:colId xmlns:a16="http://schemas.microsoft.com/office/drawing/2014/main" val="4228401332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888416193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4278165295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1251549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200339771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362574877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57045144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50345194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442341362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4067183489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61756244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79112633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082165301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375904269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101356274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4289360692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263031005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598187466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474930183"/>
                    </a:ext>
                  </a:extLst>
                </a:gridCol>
              </a:tblGrid>
              <a:tr h="20167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Atividade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Recurso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ago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set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out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nov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dez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145444"/>
                  </a:ext>
                </a:extLst>
              </a:tr>
              <a:tr h="20167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622581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Ideias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 x</a:t>
                      </a: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r>
                        <a:rPr lang="pt-BR" sz="1200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pt-BR" sz="12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540478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Desenvolvimento do aplicativo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5102791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Controle do motor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550862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Confecção da estrutura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N,J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6636300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Controle dos periféricos 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8448767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Montagem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772163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u="none" dirty="0">
                          <a:effectLst/>
                        </a:rPr>
                        <a:t>Ajustes finais </a:t>
                      </a:r>
                      <a:endParaRPr lang="pt-BR" sz="1200" u="none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9963987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86FF47-AFF0-4017-918B-8065AD09D14B}"/>
              </a:ext>
            </a:extLst>
          </p:cNvPr>
          <p:cNvSpPr txBox="1"/>
          <p:nvPr/>
        </p:nvSpPr>
        <p:spPr>
          <a:xfrm>
            <a:off x="322852" y="6118223"/>
            <a:ext cx="692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*G – Gustavo; J – Junior; N – </a:t>
            </a:r>
            <a:r>
              <a:rPr lang="pt-BR" sz="1400" i="1" dirty="0" err="1"/>
              <a:t>Nil</a:t>
            </a:r>
            <a:r>
              <a:rPr lang="pt-BR" sz="1400" i="1" dirty="0"/>
              <a:t> ; S – Samuel. </a:t>
            </a:r>
          </a:p>
        </p:txBody>
      </p:sp>
    </p:spTree>
    <p:extLst>
      <p:ext uri="{BB962C8B-B14F-4D97-AF65-F5344CB8AC3E}">
        <p14:creationId xmlns:p14="http://schemas.microsoft.com/office/powerpoint/2010/main" val="187020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/>
          <a:lstStyle/>
          <a:p>
            <a:pPr rtl="0"/>
            <a:r>
              <a:rPr lang="pt-BR" dirty="0"/>
              <a:t>Riscos Não Previstos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i="1" dirty="0"/>
              <a:t>“Alguns erros que não esperávamos ocorreram.”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77192B-1A4F-4572-B59F-EB43F716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A3EDED9-05C7-4320-86AE-94D332462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677646"/>
              </p:ext>
            </p:extLst>
          </p:nvPr>
        </p:nvGraphicFramePr>
        <p:xfrm>
          <a:off x="968867" y="1793796"/>
          <a:ext cx="9835983" cy="340412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540908">
                  <a:extLst>
                    <a:ext uri="{9D8B030D-6E8A-4147-A177-3AD203B41FA5}">
                      <a16:colId xmlns:a16="http://schemas.microsoft.com/office/drawing/2014/main" val="902259476"/>
                    </a:ext>
                  </a:extLst>
                </a:gridCol>
                <a:gridCol w="866860">
                  <a:extLst>
                    <a:ext uri="{9D8B030D-6E8A-4147-A177-3AD203B41FA5}">
                      <a16:colId xmlns:a16="http://schemas.microsoft.com/office/drawing/2014/main" val="224468692"/>
                    </a:ext>
                  </a:extLst>
                </a:gridCol>
                <a:gridCol w="898323">
                  <a:extLst>
                    <a:ext uri="{9D8B030D-6E8A-4147-A177-3AD203B41FA5}">
                      <a16:colId xmlns:a16="http://schemas.microsoft.com/office/drawing/2014/main" val="3130314725"/>
                    </a:ext>
                  </a:extLst>
                </a:gridCol>
                <a:gridCol w="1269369">
                  <a:extLst>
                    <a:ext uri="{9D8B030D-6E8A-4147-A177-3AD203B41FA5}">
                      <a16:colId xmlns:a16="http://schemas.microsoft.com/office/drawing/2014/main" val="2446151615"/>
                    </a:ext>
                  </a:extLst>
                </a:gridCol>
                <a:gridCol w="4260523">
                  <a:extLst>
                    <a:ext uri="{9D8B030D-6E8A-4147-A177-3AD203B41FA5}">
                      <a16:colId xmlns:a16="http://schemas.microsoft.com/office/drawing/2014/main" val="1145712836"/>
                    </a:ext>
                  </a:extLst>
                </a:gridCol>
              </a:tblGrid>
              <a:tr h="4100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Risco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Ação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Dono do Risco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43034"/>
                  </a:ext>
                </a:extLst>
              </a:tr>
              <a:tr h="7446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Maior tempo no desenvolvimento do software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MÉDIA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   </a:t>
                      </a:r>
                      <a:r>
                        <a:rPr lang="pt-BR" sz="12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Arial Unicode MS"/>
                          <a:cs typeface="FreeSans"/>
                        </a:rPr>
                        <a:t>MÉDIO</a:t>
                      </a:r>
                      <a:endParaRPr lang="pt-BR" sz="1200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Realizar as demais atividades de forma mais rápida</a:t>
                      </a:r>
                      <a:endParaRPr lang="pt-BR" sz="1200" b="0" dirty="0"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Gustavo e Samuel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446383"/>
                  </a:ext>
                </a:extLst>
              </a:tr>
              <a:tr h="749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Baixo torque do motor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/>
                          <a:cs typeface="FreeSans"/>
                        </a:rPr>
                        <a:t>ALTA</a:t>
                      </a:r>
                      <a:endParaRPr lang="pt-BR" sz="12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   ALTA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Trocar o motor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Todos</a:t>
                      </a:r>
                      <a:endParaRPr lang="pt-BR" sz="1200" b="0" dirty="0"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676765"/>
                  </a:ext>
                </a:extLst>
              </a:tr>
              <a:tr h="749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1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Problemas de encaixe do sem fim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/>
                          <a:cs typeface="FreeSans"/>
                        </a:rPr>
                        <a:t>ALTA</a:t>
                      </a:r>
                      <a:endParaRPr lang="pt-BR" sz="12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   </a:t>
                      </a:r>
                      <a:r>
                        <a:rPr lang="pt-BR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/>
                          <a:cs typeface="FreeSans"/>
                        </a:rPr>
                        <a:t>ALTA</a:t>
                      </a:r>
                      <a:endParaRPr lang="pt-BR" sz="12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Realizar ajustes na peça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  </a:t>
                      </a:r>
                      <a:r>
                        <a:rPr lang="pt-BR" sz="1200" b="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Nil</a:t>
                      </a:r>
                      <a:endParaRPr lang="pt-BR" sz="1200" b="0" dirty="0"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596518"/>
                  </a:ext>
                </a:extLst>
              </a:tr>
              <a:tr h="749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1">
                          <a:effectLst/>
                          <a:latin typeface="+mn-lt"/>
                          <a:ea typeface="Times New Roman" panose="02020603050405020304" pitchFamily="18" charset="0"/>
                          <a:cs typeface="FreeSans"/>
                        </a:rPr>
                        <a:t>Indisponibilidade do Lab. Livre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Arial Unicode MS"/>
                          <a:cs typeface="FreeSans"/>
                        </a:rPr>
                        <a:t>ALTA</a:t>
                      </a:r>
                      <a:endParaRPr lang="pt-BR" sz="12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Arial Unicode MS"/>
                          <a:cs typeface="FreeSans"/>
                        </a:rPr>
                        <a:t>BAIXO</a:t>
                      </a:r>
                      <a:endParaRPr lang="pt-BR" sz="12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Ir para outro laboratório</a:t>
                      </a:r>
                      <a:endParaRPr lang="pt-BR" sz="1200" b="0" dirty="0"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Arial Unicode MS"/>
                          <a:cs typeface="FreeSans"/>
                        </a:rPr>
                        <a:t>Todos</a:t>
                      </a:r>
                      <a:endParaRPr lang="pt-BR" sz="1200" b="0" dirty="0">
                        <a:effectLst/>
                        <a:latin typeface="+mn-lt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714426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8D7A0653-1078-4951-A08A-CC099EEB9BA5}"/>
              </a:ext>
            </a:extLst>
          </p:cNvPr>
          <p:cNvSpPr txBox="1"/>
          <p:nvPr/>
        </p:nvSpPr>
        <p:spPr>
          <a:xfrm>
            <a:off x="968867" y="5840668"/>
            <a:ext cx="996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*P – Probabilidade; I – Impacto. </a:t>
            </a:r>
          </a:p>
        </p:txBody>
      </p:sp>
    </p:spTree>
    <p:extLst>
      <p:ext uri="{BB962C8B-B14F-4D97-AF65-F5344CB8AC3E}">
        <p14:creationId xmlns:p14="http://schemas.microsoft.com/office/powerpoint/2010/main" val="416438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rtlCol="0"/>
          <a:lstStyle/>
          <a:p>
            <a:pPr rtl="0"/>
            <a:r>
              <a:rPr lang="pt-BR" dirty="0"/>
              <a:t>Custo Total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pt-BR" i="1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77192B-1A4F-4572-B59F-EB43F716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6E00999-70B1-4979-BBDA-6A6CFCE5D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52308"/>
              </p:ext>
            </p:extLst>
          </p:nvPr>
        </p:nvGraphicFramePr>
        <p:xfrm>
          <a:off x="431800" y="1446526"/>
          <a:ext cx="11134558" cy="482113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643070">
                  <a:extLst>
                    <a:ext uri="{9D8B030D-6E8A-4147-A177-3AD203B41FA5}">
                      <a16:colId xmlns:a16="http://schemas.microsoft.com/office/drawing/2014/main" val="3652376074"/>
                    </a:ext>
                  </a:extLst>
                </a:gridCol>
                <a:gridCol w="2305207">
                  <a:extLst>
                    <a:ext uri="{9D8B030D-6E8A-4147-A177-3AD203B41FA5}">
                      <a16:colId xmlns:a16="http://schemas.microsoft.com/office/drawing/2014/main" val="748195068"/>
                    </a:ext>
                  </a:extLst>
                </a:gridCol>
                <a:gridCol w="1767865">
                  <a:extLst>
                    <a:ext uri="{9D8B030D-6E8A-4147-A177-3AD203B41FA5}">
                      <a16:colId xmlns:a16="http://schemas.microsoft.com/office/drawing/2014/main" val="1877551527"/>
                    </a:ext>
                  </a:extLst>
                </a:gridCol>
                <a:gridCol w="1686827">
                  <a:extLst>
                    <a:ext uri="{9D8B030D-6E8A-4147-A177-3AD203B41FA5}">
                      <a16:colId xmlns:a16="http://schemas.microsoft.com/office/drawing/2014/main" val="2155435226"/>
                    </a:ext>
                  </a:extLst>
                </a:gridCol>
                <a:gridCol w="2731589">
                  <a:extLst>
                    <a:ext uri="{9D8B030D-6E8A-4147-A177-3AD203B41FA5}">
                      <a16:colId xmlns:a16="http://schemas.microsoft.com/office/drawing/2014/main" val="1198026227"/>
                    </a:ext>
                  </a:extLst>
                </a:gridCol>
              </a:tblGrid>
              <a:tr h="7909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Componentes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Quantidade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Custo Unitário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(R$)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Custo do Item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(R$)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Observações*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39415"/>
                  </a:ext>
                </a:extLst>
              </a:tr>
              <a:tr h="3738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Arduino*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15,00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No caso de danos não poderíamos comprar um de mesmo preço 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3470627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Sensor infravermelho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1,50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4,50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9184695"/>
                  </a:ext>
                </a:extLst>
              </a:tr>
              <a:tr h="2275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Sem fim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20,00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20,00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Será feito em impressora 3D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3423764"/>
                  </a:ext>
                </a:extLst>
              </a:tr>
              <a:tr h="2600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Motor de passo e drive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25,00 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9427148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Parafusos e Afins*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25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Centavos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0,50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5339679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Dobradiças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2,50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6106422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Placa de Circuito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336619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Canos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-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14,50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6209192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Reservatório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Loja Física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2371030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Estrutura de madeira*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15,00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15,00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8678400"/>
                  </a:ext>
                </a:extLst>
              </a:tr>
              <a:tr h="2636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Fonte*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50,00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50,00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3196828"/>
                  </a:ext>
                </a:extLst>
              </a:tr>
              <a:tr h="209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Modulo Bluetooth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10,00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10,00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Compramos um usado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197672"/>
                  </a:ext>
                </a:extLst>
              </a:tr>
              <a:tr h="441902">
                <a:tc gridSpan="3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Custo Total 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r>
                        <a:rPr lang="pt-BR" sz="1600" u="none" dirty="0">
                          <a:effectLst/>
                        </a:rPr>
                        <a:t>189,50</a:t>
                      </a:r>
                      <a:endParaRPr lang="pt-BR" sz="1600" u="none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Valor estimado aproximado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37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74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pt-BR" dirty="0"/>
              <a:t>Comparação de Preços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i="1" dirty="0"/>
              <a:t>“O </a:t>
            </a:r>
            <a:r>
              <a:rPr lang="pt-BR" i="1" dirty="0" err="1"/>
              <a:t>Goodie</a:t>
            </a:r>
            <a:r>
              <a:rPr lang="pt-BR" i="1" dirty="0"/>
              <a:t> se apresenta como a melhor opção custo-benefício no mercado atual”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 rtlCol="0"/>
          <a:lstStyle/>
          <a:p>
            <a:pPr rtl="0"/>
            <a:r>
              <a:rPr lang="pt-BR" dirty="0"/>
              <a:t>Alimentadores Comuns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A684C5FB-367D-44C4-91A1-6A938D4B8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097350"/>
            <a:ext cx="1882775" cy="1882775"/>
          </a:xfr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 rtlCol="0"/>
          <a:lstStyle/>
          <a:p>
            <a:pPr rtl="0"/>
            <a:r>
              <a:rPr lang="pt-BR" dirty="0" err="1"/>
              <a:t>Goodie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1837" y="2963789"/>
            <a:ext cx="4580163" cy="1883984"/>
          </a:xfrm>
        </p:spPr>
        <p:txBody>
          <a:bodyPr rtlCol="0"/>
          <a:lstStyle/>
          <a:p>
            <a:pPr rtl="0"/>
            <a:endParaRPr lang="pt-BR" dirty="0"/>
          </a:p>
          <a:p>
            <a:pPr rtl="0"/>
            <a:endParaRPr lang="pt-BR" dirty="0"/>
          </a:p>
          <a:p>
            <a:pPr marL="0" indent="0" rtl="0">
              <a:buNone/>
            </a:pPr>
            <a:r>
              <a:rPr lang="pt-BR" dirty="0"/>
              <a:t>	Preço: R$ 450,00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BEFC04-20DE-464C-BBEE-D22A56DE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D93E5CD-4CA4-4B94-A0FB-7959BE9D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080" y="2818563"/>
            <a:ext cx="4580163" cy="2576342"/>
          </a:xfrm>
          <a:prstGeom prst="rect">
            <a:avLst/>
          </a:prstGeom>
        </p:spPr>
      </p:pic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3EC7AE8-09AF-4D1B-BFA0-F68E4C51565F}"/>
              </a:ext>
            </a:extLst>
          </p:cNvPr>
          <p:cNvSpPr txBox="1">
            <a:spLocks/>
          </p:cNvSpPr>
          <p:nvPr/>
        </p:nvSpPr>
        <p:spPr>
          <a:xfrm>
            <a:off x="1008752" y="3096141"/>
            <a:ext cx="4580163" cy="18839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	Preço: R$ 550,00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FF50BCA-2659-4682-B658-DE1B89130F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3" name="Goddie">
            <a:hlinkClick r:id="" action="ppaction://media"/>
            <a:extLst>
              <a:ext uri="{FF2B5EF4-FFF2-40B4-BE49-F238E27FC236}">
                <a16:creationId xmlns:a16="http://schemas.microsoft.com/office/drawing/2014/main" id="{35640B55-79B2-4965-9331-72D6D5BDF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hlinkClick r:id="rId3" action="ppaction://hlinkfile"/>
            <a:extLst>
              <a:ext uri="{FF2B5EF4-FFF2-40B4-BE49-F238E27FC236}">
                <a16:creationId xmlns:a16="http://schemas.microsoft.com/office/drawing/2014/main" id="{E7BF859C-E3BC-4403-9623-55E16EC50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2"/>
            <a:ext cx="12192000" cy="6849735"/>
          </a:xfrm>
          <a:prstGeom prst="rect">
            <a:avLst/>
          </a:prstGeom>
        </p:spPr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C3E8A7-2B76-46D2-BEB3-4F96CE156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m para GALINHAS comendo">
            <a:extLst>
              <a:ext uri="{FF2B5EF4-FFF2-40B4-BE49-F238E27FC236}">
                <a16:creationId xmlns:a16="http://schemas.microsoft.com/office/drawing/2014/main" id="{D6FF7E73-13BF-4547-84D0-1EB89E4F9AB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4788"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77DEBB-538E-4678-95B8-9D08ED17D3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8DCCD7E-A19A-4D15-8B27-C03E4D911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EM BREVE PARA GALINHAS!</a:t>
            </a:r>
          </a:p>
        </p:txBody>
      </p:sp>
    </p:spTree>
    <p:extLst>
      <p:ext uri="{BB962C8B-B14F-4D97-AF65-F5344CB8AC3E}">
        <p14:creationId xmlns:p14="http://schemas.microsoft.com/office/powerpoint/2010/main" val="103358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30EB550-2CD7-4B37-BEAB-0985AF01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1" y="3809140"/>
            <a:ext cx="2040860" cy="2040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pPr rtl="0"/>
            <a:r>
              <a:rPr lang="pt-BR" dirty="0"/>
              <a:t>Sobre nós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i="1" dirty="0"/>
              <a:t>“Um grupo de alunos da Universidade Tecnológica Federal do Paraná em busca de atender suas necessidades.”</a:t>
            </a:r>
          </a:p>
        </p:txBody>
      </p:sp>
      <p:sp>
        <p:nvSpPr>
          <p:cNvPr id="15" name="Forma Livre 5" descr="Ênfase de imagem vazi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6" name="Forma Livre 5" descr="Ênfase de imagem sólid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2E650E-12B2-4E2B-B49B-CEA5AB8D3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60C082-179D-46B1-A316-B450AB7D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948" y="2460298"/>
            <a:ext cx="2040860" cy="2040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C358EBF-3321-44E6-8D98-906CA3BE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341" y="3951662"/>
            <a:ext cx="2040860" cy="2040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F50FDE9-EA5A-4BB0-BEE4-E03579F64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281" y="2944649"/>
            <a:ext cx="2975040" cy="118419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9F6F96D-A897-4202-915F-620C79FAFF8F}"/>
              </a:ext>
            </a:extLst>
          </p:cNvPr>
          <p:cNvSpPr txBox="1"/>
          <p:nvPr/>
        </p:nvSpPr>
        <p:spPr>
          <a:xfrm>
            <a:off x="5494088" y="1788282"/>
            <a:ext cx="385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/>
              <a:t>Equipe </a:t>
            </a:r>
            <a:r>
              <a:rPr lang="pt-BR" sz="2000" i="1" dirty="0" err="1"/>
              <a:t>Goodie</a:t>
            </a:r>
            <a:r>
              <a:rPr lang="pt-BR" sz="2000" i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4">
            <a:extLst>
              <a:ext uri="{FF2B5EF4-FFF2-40B4-BE49-F238E27FC236}">
                <a16:creationId xmlns:a16="http://schemas.microsoft.com/office/drawing/2014/main" id="{871EB438-A88D-419C-A579-97E2D9C5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12192001" cy="6864293"/>
          </a:xfrm>
          <a:prstGeom prst="rect">
            <a:avLst/>
          </a:prstGeom>
        </p:spPr>
      </p:pic>
      <p:sp>
        <p:nvSpPr>
          <p:cNvPr id="38" name="Caixa de texto 37" descr="Ênfase para bloco de título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45002" y="4072313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35" name="Triângulo isósceles 34" descr="Sombra para bloco de título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49764" y="5786808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 5" descr="Bloco de ênfase vazio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434977" y="212745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5992" y="3064554"/>
            <a:ext cx="4459766" cy="2720356"/>
          </a:xfrm>
        </p:spPr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pic>
        <p:nvPicPr>
          <p:cNvPr id="8" name="Elemento gráfico 7" descr="Usuário" title="Ícone – Nome do Apresentado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9211" y="4088980"/>
            <a:ext cx="218900" cy="21890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25548" y="4088980"/>
            <a:ext cx="3521514" cy="288000"/>
          </a:xfrm>
        </p:spPr>
        <p:txBody>
          <a:bodyPr rtlCol="0"/>
          <a:lstStyle/>
          <a:p>
            <a:pPr rtl="0"/>
            <a:r>
              <a:rPr lang="pt-BR" dirty="0"/>
              <a:t>Equipe </a:t>
            </a:r>
            <a:r>
              <a:rPr lang="pt-BR" dirty="0" err="1"/>
              <a:t>Goodie</a:t>
            </a:r>
            <a:endParaRPr lang="pt-BR" dirty="0"/>
          </a:p>
        </p:txBody>
      </p:sp>
      <p:pic>
        <p:nvPicPr>
          <p:cNvPr id="10" name="Elemento gráfico 9" descr="Smartphone" title="Ícone – Número de Telefone do Apresentado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9211" y="4453479"/>
            <a:ext cx="218900" cy="218900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5548" y="4450103"/>
            <a:ext cx="3521514" cy="288000"/>
          </a:xfrm>
        </p:spPr>
        <p:txBody>
          <a:bodyPr rtlCol="0"/>
          <a:lstStyle/>
          <a:p>
            <a:pPr rtl="0"/>
            <a:r>
              <a:rPr lang="pt-BR" dirty="0"/>
              <a:t>+55 41 98481-8151</a:t>
            </a:r>
          </a:p>
        </p:txBody>
      </p:sp>
      <p:pic>
        <p:nvPicPr>
          <p:cNvPr id="9" name="Elemento gráfico 8" descr="Envelope" title="Ícone – Email do Apresent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9211" y="4845776"/>
            <a:ext cx="218900" cy="2189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25548" y="4811226"/>
            <a:ext cx="3521514" cy="288000"/>
          </a:xfrm>
        </p:spPr>
        <p:txBody>
          <a:bodyPr rtlCol="0"/>
          <a:lstStyle/>
          <a:p>
            <a:pPr rtl="0"/>
            <a:r>
              <a:rPr lang="pt-BR" dirty="0"/>
              <a:t>goddie@goddie.com</a:t>
            </a:r>
          </a:p>
        </p:txBody>
      </p:sp>
      <p:pic>
        <p:nvPicPr>
          <p:cNvPr id="11" name="Elemento gráfico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2352" y="5172349"/>
            <a:ext cx="244786" cy="244786"/>
          </a:xfrm>
          <a:prstGeom prst="rect">
            <a:avLst/>
          </a:prstGeom>
        </p:spPr>
      </p:pic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5548" y="5172349"/>
            <a:ext cx="3521514" cy="288000"/>
          </a:xfrm>
        </p:spPr>
        <p:txBody>
          <a:bodyPr rtlCol="0"/>
          <a:lstStyle/>
          <a:p>
            <a:pPr rtl="0"/>
            <a:r>
              <a:rPr lang="pt-BR" dirty="0"/>
              <a:t>www.goodie.com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7C4E646-C7F4-48F1-8164-44E883AEFF6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do slide divisor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Caixa de texto 23" descr="Parte em ênfase para caixa de text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8" name="Triângulos Isósceles 17" descr="Sombra para caixa de títu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5400"/>
              </a:lnSpc>
            </a:pPr>
            <a:r>
              <a:rPr lang="pt-BR" dirty="0"/>
              <a:t>Objetivos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1800" b="1" i="1" dirty="0"/>
              <a:t>“O principal objetivo do Alimentador </a:t>
            </a:r>
            <a:r>
              <a:rPr lang="pt-BR" sz="1800" b="1" i="1" dirty="0" err="1"/>
              <a:t>Goddie</a:t>
            </a:r>
            <a:r>
              <a:rPr lang="pt-BR" sz="1800" b="1" i="1" dirty="0"/>
              <a:t> é proporcionar uma alimentação de qualidade ao seu pet.”</a:t>
            </a:r>
          </a:p>
        </p:txBody>
      </p:sp>
      <p:sp>
        <p:nvSpPr>
          <p:cNvPr id="15" name="Forma Livre 5" descr="Bloco em destaque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6" name="Forma Livre 5" descr="Bloco de ênfase vazi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1" name="Espaço Reservado para o Número do Slide 4">
            <a:extLst>
              <a:ext uri="{FF2B5EF4-FFF2-40B4-BE49-F238E27FC236}">
                <a16:creationId xmlns:a16="http://schemas.microsoft.com/office/drawing/2014/main" id="{5509D5A3-DEE9-480C-A1F9-84E6941C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EB57150-A244-48F1-A59A-DD8F2D5CB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pPr rtl="0"/>
            <a:r>
              <a:rPr lang="pt-BR" dirty="0"/>
              <a:t>Nosso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/>
          <a:p>
            <a:pPr rtl="0"/>
            <a:r>
              <a:rPr lang="pt-BR" i="1" dirty="0"/>
              <a:t>“Esperávamos um projeto de baixo custo, com perfeito funcionamento e poucos problemas no processo.”</a:t>
            </a:r>
          </a:p>
        </p:txBody>
      </p:sp>
      <p:sp>
        <p:nvSpPr>
          <p:cNvPr id="29" name="Espaço Reservado para Conteúdo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sz="2800" dirty="0"/>
              <a:t>Resultados esperados:</a:t>
            </a:r>
          </a:p>
          <a:p>
            <a:pPr rtl="0"/>
            <a:r>
              <a:rPr lang="pt-BR" dirty="0"/>
              <a:t>Custo máximo: R$150</a:t>
            </a:r>
          </a:p>
          <a:p>
            <a:pPr rtl="0"/>
            <a:r>
              <a:rPr lang="pt-BR" dirty="0"/>
              <a:t>Funcionamento: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400" dirty="0"/>
              <a:t>Horários programáveis.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400" dirty="0"/>
              <a:t>Alimentação manual.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400" dirty="0"/>
              <a:t>Cálculo da quantidade de ração de acordo com o animal.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400" dirty="0"/>
              <a:t>Verificação do nível da ração.</a:t>
            </a:r>
          </a:p>
          <a:p>
            <a:pPr rtl="0"/>
            <a:r>
              <a:rPr lang="pt-BR" dirty="0"/>
              <a:t>Problemas prováveis: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400" dirty="0"/>
              <a:t>Queimas de componentes.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1400" dirty="0"/>
              <a:t>Dificuldades na impressão 3D.</a:t>
            </a:r>
          </a:p>
          <a:p>
            <a:pPr lvl="1"/>
            <a:endParaRPr lang="pt-BR" dirty="0"/>
          </a:p>
        </p:txBody>
      </p:sp>
      <p:sp>
        <p:nvSpPr>
          <p:cNvPr id="66" name="Forma Livre 5" descr="Bloco de ênfase vazio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7" name="Forma Livre 5" descr="Bloco de ênfase sólido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DF6871-8D25-4989-A3A3-CDFA88C42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60580B77-E3FE-40A9-BA90-F76D295B1CA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2150" r="2150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Espaço reservado para imagem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orma Livre 5" descr="Ênfase vazia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1" name="Caixa de texto 30" descr="Ênfase de sinalizador para título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1" name="Triângulos Isósceles 20" descr="Ênfase de sombra para título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>
              <a:lnSpc>
                <a:spcPts val="5400"/>
              </a:lnSpc>
            </a:pPr>
            <a:r>
              <a:rPr lang="pt-BR" dirty="0"/>
              <a:t>Planejamento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9754" y="3492012"/>
            <a:ext cx="4132524" cy="1191955"/>
          </a:xfrm>
        </p:spPr>
        <p:txBody>
          <a:bodyPr rtlCol="0"/>
          <a:lstStyle/>
          <a:p>
            <a:pPr algn="ctr" rtl="0"/>
            <a:r>
              <a:rPr lang="pt-BR" sz="2000" i="1" dirty="0"/>
              <a:t>“O projeto passou por uma grande fase de planejamento visando o menor número de imprevistos possíveis.”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5B1061-3A05-4D7C-A6E1-C875B4CCB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 rtlCol="0" anchor="b" anchorCtr="0"/>
          <a:lstStyle/>
          <a:p>
            <a:pPr rtl="0"/>
            <a:r>
              <a:rPr lang="pt-BR" dirty="0"/>
              <a:t>Processo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i="1" dirty="0"/>
              <a:t>“Para que pudéssemos chegar a um bom resultado, um bom planejamento foi necessário.”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endParaRPr lang="pt-BR" sz="2400" dirty="0"/>
          </a:p>
          <a:p>
            <a:pPr marL="0" indent="0" rtl="0">
              <a:buNone/>
            </a:pPr>
            <a:r>
              <a:rPr lang="pt-BR" sz="2400" dirty="0"/>
              <a:t>O planejamento seguiu algumas etapas:</a:t>
            </a:r>
          </a:p>
          <a:p>
            <a:pPr marL="0" indent="0" rtl="0">
              <a:buNone/>
            </a:pPr>
            <a:endParaRPr lang="pt-BR" sz="2400" dirty="0"/>
          </a:p>
          <a:p>
            <a:pPr rtl="0"/>
            <a:r>
              <a:rPr lang="pt-BR" dirty="0"/>
              <a:t>Esquemático Geral.</a:t>
            </a:r>
          </a:p>
          <a:p>
            <a:pPr rtl="0"/>
            <a:r>
              <a:rPr lang="pt-BR" i="1" dirty="0" err="1"/>
              <a:t>Canvas</a:t>
            </a:r>
            <a:r>
              <a:rPr lang="pt-BR" i="1" dirty="0"/>
              <a:t>.</a:t>
            </a:r>
          </a:p>
          <a:p>
            <a:pPr rtl="0"/>
            <a:r>
              <a:rPr lang="pt-BR" dirty="0"/>
              <a:t>Planejamento das atividades.</a:t>
            </a:r>
          </a:p>
          <a:p>
            <a:pPr rtl="0"/>
            <a:r>
              <a:rPr lang="pt-BR" dirty="0"/>
              <a:t>Planejamento do custo.</a:t>
            </a:r>
          </a:p>
          <a:p>
            <a:pPr rtl="0"/>
            <a:r>
              <a:rPr lang="pt-BR" dirty="0"/>
              <a:t>Discussão de possíveis riscos.</a:t>
            </a:r>
          </a:p>
        </p:txBody>
      </p:sp>
      <p:sp>
        <p:nvSpPr>
          <p:cNvPr id="15" name="Forma Livre 5" descr="Ênfase de imagem vazi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6" name="Forma Livre 5" descr="Ênfase de imagem sólid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2E650E-12B2-4E2B-B49B-CEA5AB8D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0C2B4B23-7C17-4162-B681-78EC7EBE6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227" r="12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85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4C9B2-0A62-4B32-8393-84B79567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Esquemático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7D0F5-E491-4495-8632-AA5B95CF39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2CEED6-E311-439B-86D9-04EFCC83C3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457812"/>
            <a:ext cx="464344" cy="400188"/>
          </a:xfrm>
        </p:spPr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6" name="Imagem 5" descr="https://lh4.googleusercontent.com/hdy1O3Z0ek4zfpWNwUpmI1I8Is85BfIrMPj_w6AEjYk5MgKLQ47Z5gDcU-KRiW5wH6oHc-Em453lkP0624WVimtaqkm8-8_wlYBm8x1bXY9uGBoLs9iT_ttCrxwRXhHiJLyJAWEF">
            <a:extLst>
              <a:ext uri="{FF2B5EF4-FFF2-40B4-BE49-F238E27FC236}">
                <a16:creationId xmlns:a16="http://schemas.microsoft.com/office/drawing/2014/main" id="{900B6320-4935-4ADB-BE9F-E72B471DEAC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3" y="1188000"/>
            <a:ext cx="9905533" cy="534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54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6EDF4AA-6933-494C-9BD1-869C487D4E09}"/>
              </a:ext>
            </a:extLst>
          </p:cNvPr>
          <p:cNvPicPr/>
          <p:nvPr/>
        </p:nvPicPr>
        <p:blipFill rotWithShape="1">
          <a:blip r:embed="rId2"/>
          <a:srcRect l="1720" b="937"/>
          <a:stretch/>
        </p:blipFill>
        <p:spPr bwMode="auto">
          <a:xfrm>
            <a:off x="0" y="929314"/>
            <a:ext cx="12192000" cy="5928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34C9B2-0A62-4B32-8393-84B79567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Canvas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7D0F5-E491-4495-8632-AA5B95CF39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2CEED6-E311-439B-86D9-04EFCC83C3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457812"/>
            <a:ext cx="464344" cy="400188"/>
          </a:xfrm>
        </p:spPr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92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Planejamento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dirty="0"/>
              <a:t>Esperado</a:t>
            </a:r>
          </a:p>
        </p:txBody>
      </p:sp>
      <p:graphicFrame>
        <p:nvGraphicFramePr>
          <p:cNvPr id="7" name="Gráfico 6" title="Espaço reservado para gráfico de receita bruta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466088"/>
              </p:ext>
            </p:extLst>
          </p:nvPr>
        </p:nvGraphicFramePr>
        <p:xfrm>
          <a:off x="8464679" y="864000"/>
          <a:ext cx="2862684" cy="459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3FF215-7525-4A74-BD5B-E39E29218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4" t="14013" r="6392" b="33349"/>
          <a:stretch/>
        </p:blipFill>
        <p:spPr>
          <a:xfrm>
            <a:off x="10249621" y="6278880"/>
            <a:ext cx="1539930" cy="57912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4BD1864-E1BB-4BBF-9560-AA6721394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1023"/>
              </p:ext>
            </p:extLst>
          </p:nvPr>
        </p:nvGraphicFramePr>
        <p:xfrm>
          <a:off x="322852" y="2521444"/>
          <a:ext cx="7480553" cy="1815111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262842">
                  <a:extLst>
                    <a:ext uri="{9D8B030D-6E8A-4147-A177-3AD203B41FA5}">
                      <a16:colId xmlns:a16="http://schemas.microsoft.com/office/drawing/2014/main" val="2073932986"/>
                    </a:ext>
                  </a:extLst>
                </a:gridCol>
                <a:gridCol w="670065">
                  <a:extLst>
                    <a:ext uri="{9D8B030D-6E8A-4147-A177-3AD203B41FA5}">
                      <a16:colId xmlns:a16="http://schemas.microsoft.com/office/drawing/2014/main" val="4228401332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888416193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4278165295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1251549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200339771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362574877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57045144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50345194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442341362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4067183489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617562440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79112633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082165301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375904269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101356274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4289360692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2263031005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598187466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1474930183"/>
                    </a:ext>
                  </a:extLst>
                </a:gridCol>
              </a:tblGrid>
              <a:tr h="20167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Atividade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Recurso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ago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set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out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nov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dez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145444"/>
                  </a:ext>
                </a:extLst>
              </a:tr>
              <a:tr h="20167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s4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622581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Ideias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 x</a:t>
                      </a: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r>
                        <a:rPr lang="pt-BR" sz="1200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pt-BR" sz="12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540478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Desenvolvimento do aplicativo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>
                        <a:solidFill>
                          <a:srgbClr val="FF0000"/>
                        </a:solidFill>
                        <a:effectLst/>
                        <a:latin typeface="Liberation Serif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5102791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Controle do motor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550862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Confecção da estrutura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N,J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6636300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Controle dos periféricos 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8448767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Montagem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x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772163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u="none" dirty="0">
                          <a:effectLst/>
                        </a:rPr>
                        <a:t>Ajustes finais </a:t>
                      </a:r>
                      <a:endParaRPr lang="pt-BR" sz="1200" u="none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G,N,S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</a:rPr>
                        <a:t>x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FreeSan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9963987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86FF47-AFF0-4017-918B-8065AD09D14B}"/>
              </a:ext>
            </a:extLst>
          </p:cNvPr>
          <p:cNvSpPr txBox="1"/>
          <p:nvPr/>
        </p:nvSpPr>
        <p:spPr>
          <a:xfrm>
            <a:off x="322852" y="6118223"/>
            <a:ext cx="692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*G – Gustavo; J – Junior; N – </a:t>
            </a:r>
            <a:r>
              <a:rPr lang="pt-BR" sz="1400" i="1" dirty="0" err="1"/>
              <a:t>Nil</a:t>
            </a:r>
            <a:r>
              <a:rPr lang="pt-BR" sz="1400" i="1" dirty="0"/>
              <a:t> ; S – Samuel. </a:t>
            </a:r>
          </a:p>
        </p:txBody>
      </p:sp>
    </p:spTree>
    <p:extLst>
      <p:ext uri="{BB962C8B-B14F-4D97-AF65-F5344CB8AC3E}">
        <p14:creationId xmlns:p14="http://schemas.microsoft.com/office/powerpoint/2010/main" val="171855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2_TF16411253.potx" id="{F17DFD64-FF90-49B0-8503-7FD4772DC79A}" vid="{BF60D469-03C8-4E76-8C7A-FDDB799F906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fb0879af-3eba-417a-a55a-ffe6dcd6ca77"/>
    <ds:schemaRef ds:uri="http://purl.org/dc/dcmitype/"/>
    <ds:schemaRef ds:uri="http://schemas.microsoft.com/office/infopath/2007/PartnerControls"/>
    <ds:schemaRef ds:uri="6dc4bcd6-49db-4c07-9060-8acfc67cef9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geométrica</Template>
  <TotalTime>0</TotalTime>
  <Words>894</Words>
  <Application>Microsoft Office PowerPoint</Application>
  <PresentationFormat>Widescreen</PresentationFormat>
  <Paragraphs>612</Paragraphs>
  <Slides>20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Liberation Serif</vt:lpstr>
      <vt:lpstr>Times New Roman</vt:lpstr>
      <vt:lpstr>Wingdings</vt:lpstr>
      <vt:lpstr>Tema do Office</vt:lpstr>
      <vt:lpstr>Apresentação do PowerPoint</vt:lpstr>
      <vt:lpstr>Sobre nós</vt:lpstr>
      <vt:lpstr>Objetivos</vt:lpstr>
      <vt:lpstr>Nosso Projeto</vt:lpstr>
      <vt:lpstr>Planejamento </vt:lpstr>
      <vt:lpstr>Processo</vt:lpstr>
      <vt:lpstr>Esquemático Geral</vt:lpstr>
      <vt:lpstr>Canvas</vt:lpstr>
      <vt:lpstr>Planejamento</vt:lpstr>
      <vt:lpstr>Riscos Esperados</vt:lpstr>
      <vt:lpstr>Custo Esperado </vt:lpstr>
      <vt:lpstr>Resultado</vt:lpstr>
      <vt:lpstr>Tempo das Tarefas</vt:lpstr>
      <vt:lpstr>Riscos Não Previstos</vt:lpstr>
      <vt:lpstr>Custo Total </vt:lpstr>
      <vt:lpstr>Comparação de Preços</vt:lpstr>
      <vt:lpstr>Apresentação do PowerPoint</vt:lpstr>
      <vt:lpstr>Apresentação do PowerPoint</vt:lpstr>
      <vt:lpstr>EM BREVE PARA GALINHAS!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2018-12-12T23:31:17Z</dcterms:created>
  <dcterms:modified xsi:type="dcterms:W3CDTF">2018-12-13T15:51:34Z</dcterms:modified>
</cp:coreProperties>
</file>